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D2933-6653-4588-B50E-E8855094E6AE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253552A4-9957-46B9-B288-2EC95F48450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/>
            <a:t>Młodzież </a:t>
          </a:r>
          <a:endParaRPr lang="en-US"/>
        </a:p>
      </dgm:t>
    </dgm:pt>
    <dgm:pt modelId="{BC1215AD-C486-4355-8695-91A6F09537B3}" type="parTrans" cxnId="{A2C7F81A-2E14-4647-B338-8D77522779CA}">
      <dgm:prSet/>
      <dgm:spPr/>
      <dgm:t>
        <a:bodyPr/>
        <a:lstStyle/>
        <a:p>
          <a:endParaRPr lang="en-US"/>
        </a:p>
      </dgm:t>
    </dgm:pt>
    <dgm:pt modelId="{7B3A9B72-6969-4AF2-8DBA-6EE11C55A06E}" type="sibTrans" cxnId="{A2C7F81A-2E14-4647-B338-8D77522779CA}">
      <dgm:prSet/>
      <dgm:spPr/>
      <dgm:t>
        <a:bodyPr/>
        <a:lstStyle/>
        <a:p>
          <a:endParaRPr lang="en-US"/>
        </a:p>
      </dgm:t>
    </dgm:pt>
    <dgm:pt modelId="{E1F7C95B-CB66-466F-9082-E151F3D25F9C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Grupa – ODKRYJ SWÓJ WEWNĘTRZNY KOMPAS</a:t>
          </a:r>
          <a:endParaRPr lang="en-US" dirty="0"/>
        </a:p>
      </dgm:t>
    </dgm:pt>
    <dgm:pt modelId="{E63B4778-3848-4A20-9524-FB4AD41F0AF4}" type="parTrans" cxnId="{10A3B0F0-C72B-47A1-BD60-0812CA117150}">
      <dgm:prSet/>
      <dgm:spPr/>
      <dgm:t>
        <a:bodyPr/>
        <a:lstStyle/>
        <a:p>
          <a:endParaRPr lang="en-US"/>
        </a:p>
      </dgm:t>
    </dgm:pt>
    <dgm:pt modelId="{12F9DCE3-CB8B-4434-80A7-A3A70ED76D06}" type="sibTrans" cxnId="{10A3B0F0-C72B-47A1-BD60-0812CA117150}">
      <dgm:prSet/>
      <dgm:spPr/>
      <dgm:t>
        <a:bodyPr/>
        <a:lstStyle/>
        <a:p>
          <a:endParaRPr lang="en-US"/>
        </a:p>
      </dgm:t>
    </dgm:pt>
    <dgm:pt modelId="{5BA76FE3-A136-4307-92E7-A16051A691FA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Konsultacje indywidualne RSMP</a:t>
          </a:r>
          <a:endParaRPr lang="en-US" dirty="0"/>
        </a:p>
      </dgm:t>
    </dgm:pt>
    <dgm:pt modelId="{12802FC4-5258-4552-A71F-C6CF495EA080}" type="parTrans" cxnId="{8FD054AF-F2CB-4009-9411-C02A60180BFA}">
      <dgm:prSet/>
      <dgm:spPr/>
      <dgm:t>
        <a:bodyPr/>
        <a:lstStyle/>
        <a:p>
          <a:endParaRPr lang="en-US"/>
        </a:p>
      </dgm:t>
    </dgm:pt>
    <dgm:pt modelId="{F4E53EE1-4249-4B2E-8DA1-A373C3CF7AE5}" type="sibTrans" cxnId="{8FD054AF-F2CB-4009-9411-C02A60180BFA}">
      <dgm:prSet/>
      <dgm:spPr/>
      <dgm:t>
        <a:bodyPr/>
        <a:lstStyle/>
        <a:p>
          <a:endParaRPr lang="en-US"/>
        </a:p>
      </dgm:t>
    </dgm:pt>
    <dgm:pt modelId="{366BFD40-3A76-4811-8454-4943AD5660A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/>
            <a:t>Rodzice</a:t>
          </a:r>
          <a:endParaRPr lang="en-US"/>
        </a:p>
      </dgm:t>
    </dgm:pt>
    <dgm:pt modelId="{D15E5E08-5366-44E4-A8E9-EC2FE1DAA2A3}" type="parTrans" cxnId="{C28CB425-85E1-44FB-8284-633465FC613C}">
      <dgm:prSet/>
      <dgm:spPr/>
      <dgm:t>
        <a:bodyPr/>
        <a:lstStyle/>
        <a:p>
          <a:endParaRPr lang="en-US"/>
        </a:p>
      </dgm:t>
    </dgm:pt>
    <dgm:pt modelId="{3B857E5F-AAB3-41D1-8FB7-647FDAFAE2A0}" type="sibTrans" cxnId="{C28CB425-85E1-44FB-8284-633465FC613C}">
      <dgm:prSet/>
      <dgm:spPr/>
      <dgm:t>
        <a:bodyPr/>
        <a:lstStyle/>
        <a:p>
          <a:endParaRPr lang="en-US"/>
        </a:p>
      </dgm:t>
    </dgm:pt>
    <dgm:pt modelId="{DFC84F9F-D561-4F24-A8DD-1B398406D64F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Konsultacje indywidualne/ rodzicielskie</a:t>
          </a:r>
          <a:endParaRPr lang="en-US" dirty="0"/>
        </a:p>
      </dgm:t>
    </dgm:pt>
    <dgm:pt modelId="{D547C3F8-E7C6-4EED-808F-34E2616647AF}" type="parTrans" cxnId="{3A366132-4193-4DAB-B708-FAA3F0335182}">
      <dgm:prSet/>
      <dgm:spPr/>
      <dgm:t>
        <a:bodyPr/>
        <a:lstStyle/>
        <a:p>
          <a:endParaRPr lang="en-US"/>
        </a:p>
      </dgm:t>
    </dgm:pt>
    <dgm:pt modelId="{A3DC80A4-7576-4E01-8D35-57850C57AEA1}" type="sibTrans" cxnId="{3A366132-4193-4DAB-B708-FAA3F0335182}">
      <dgm:prSet/>
      <dgm:spPr/>
      <dgm:t>
        <a:bodyPr/>
        <a:lstStyle/>
        <a:p>
          <a:endParaRPr lang="en-US"/>
        </a:p>
      </dgm:t>
    </dgm:pt>
    <dgm:pt modelId="{B73D28D1-88A3-4133-A2C0-630A473E47A8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Konsultacje rodzinne</a:t>
          </a:r>
          <a:endParaRPr lang="en-US"/>
        </a:p>
      </dgm:t>
    </dgm:pt>
    <dgm:pt modelId="{6829B361-2AB3-4FA8-A026-5C60FFE2C9C5}" type="parTrans" cxnId="{5EECF4E0-C9D7-4980-92D8-DEF4462D1819}">
      <dgm:prSet/>
      <dgm:spPr/>
      <dgm:t>
        <a:bodyPr/>
        <a:lstStyle/>
        <a:p>
          <a:endParaRPr lang="en-US"/>
        </a:p>
      </dgm:t>
    </dgm:pt>
    <dgm:pt modelId="{E22F0CFA-ABBA-47A1-9D92-00347E205D74}" type="sibTrans" cxnId="{5EECF4E0-C9D7-4980-92D8-DEF4462D1819}">
      <dgm:prSet/>
      <dgm:spPr/>
      <dgm:t>
        <a:bodyPr/>
        <a:lstStyle/>
        <a:p>
          <a:endParaRPr lang="en-US"/>
        </a:p>
      </dgm:t>
    </dgm:pt>
    <dgm:pt modelId="{6068A8A2-A8AD-498F-BC79-4CD27456985C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Warsztaty dla rodziców:</a:t>
          </a:r>
          <a:endParaRPr lang="en-US" dirty="0"/>
        </a:p>
      </dgm:t>
    </dgm:pt>
    <dgm:pt modelId="{0900258B-0132-44A2-BDCF-D73E6B0E1E6E}" type="parTrans" cxnId="{C810BDA1-43B0-4133-8F55-9F7B95B28110}">
      <dgm:prSet/>
      <dgm:spPr/>
      <dgm:t>
        <a:bodyPr/>
        <a:lstStyle/>
        <a:p>
          <a:endParaRPr lang="en-US"/>
        </a:p>
      </dgm:t>
    </dgm:pt>
    <dgm:pt modelId="{10821A7B-619D-4308-8734-D22AF9C70FCE}" type="sibTrans" cxnId="{C810BDA1-43B0-4133-8F55-9F7B95B28110}">
      <dgm:prSet/>
      <dgm:spPr/>
      <dgm:t>
        <a:bodyPr/>
        <a:lstStyle/>
        <a:p>
          <a:endParaRPr lang="en-US"/>
        </a:p>
      </dgm:t>
    </dgm:pt>
    <dgm:pt modelId="{1786E8B4-20D3-4B19-9957-4B640D29D4BE}">
      <dgm:prSet/>
      <dgm:spPr/>
      <dgm:t>
        <a:bodyPr/>
        <a:lstStyle/>
        <a:p>
          <a:r>
            <a:rPr lang="pl-PL" dirty="0"/>
            <a:t>„Żeby dzieciom i młodzieży chciało się chcieć – jak wzmacniać motywację i energię do życia u dzieci i młodzieży”</a:t>
          </a:r>
          <a:endParaRPr lang="en-US" dirty="0"/>
        </a:p>
      </dgm:t>
    </dgm:pt>
    <dgm:pt modelId="{5E708EDB-E678-4799-84BB-BD25B11674AE}" type="parTrans" cxnId="{1112EE9F-1CA3-47B3-9D6C-96CA58AF331E}">
      <dgm:prSet/>
      <dgm:spPr/>
      <dgm:t>
        <a:bodyPr/>
        <a:lstStyle/>
        <a:p>
          <a:endParaRPr lang="en-US"/>
        </a:p>
      </dgm:t>
    </dgm:pt>
    <dgm:pt modelId="{6F775512-7BCB-4458-B53A-5F44F8FA87D8}" type="sibTrans" cxnId="{1112EE9F-1CA3-47B3-9D6C-96CA58AF331E}">
      <dgm:prSet/>
      <dgm:spPr/>
      <dgm:t>
        <a:bodyPr/>
        <a:lstStyle/>
        <a:p>
          <a:endParaRPr lang="en-US"/>
        </a:p>
      </dgm:t>
    </dgm:pt>
    <dgm:pt modelId="{6D2060AF-5EED-4198-B79B-90977561F73D}">
      <dgm:prSet/>
      <dgm:spPr/>
      <dgm:t>
        <a:bodyPr/>
        <a:lstStyle/>
        <a:p>
          <a:r>
            <a:rPr lang="pl-PL" dirty="0"/>
            <a:t>„Umieć żyć na Alasce – jak budować odporność psychiczną u dzieci i młodzieży”</a:t>
          </a:r>
          <a:endParaRPr lang="en-US" dirty="0"/>
        </a:p>
      </dgm:t>
    </dgm:pt>
    <dgm:pt modelId="{B6DD5C4A-6250-44FE-871A-1D8281D84240}" type="parTrans" cxnId="{D2720EF7-40A8-4100-950C-03AF361821D5}">
      <dgm:prSet/>
      <dgm:spPr/>
      <dgm:t>
        <a:bodyPr/>
        <a:lstStyle/>
        <a:p>
          <a:endParaRPr lang="en-US"/>
        </a:p>
      </dgm:t>
    </dgm:pt>
    <dgm:pt modelId="{84A518FD-9317-40BF-ABBF-BD236CB93544}" type="sibTrans" cxnId="{D2720EF7-40A8-4100-950C-03AF361821D5}">
      <dgm:prSet/>
      <dgm:spPr/>
      <dgm:t>
        <a:bodyPr/>
        <a:lstStyle/>
        <a:p>
          <a:endParaRPr lang="en-US"/>
        </a:p>
      </dgm:t>
    </dgm:pt>
    <dgm:pt modelId="{A8374FAB-67DF-4093-9BA7-9E80B9696E9D}" type="pres">
      <dgm:prSet presAssocID="{5FDD2933-6653-4588-B50E-E8855094E6AE}" presName="root" presStyleCnt="0">
        <dgm:presLayoutVars>
          <dgm:dir/>
          <dgm:resizeHandles val="exact"/>
        </dgm:presLayoutVars>
      </dgm:prSet>
      <dgm:spPr/>
    </dgm:pt>
    <dgm:pt modelId="{E7CD4012-D03D-4CE9-B3E9-49245356230B}" type="pres">
      <dgm:prSet presAssocID="{253552A4-9957-46B9-B288-2EC95F48450C}" presName="compNode" presStyleCnt="0"/>
      <dgm:spPr/>
    </dgm:pt>
    <dgm:pt modelId="{8BDB8448-CAE5-4EE2-8BF8-BFEDFFE23CC5}" type="pres">
      <dgm:prSet presAssocID="{253552A4-9957-46B9-B288-2EC95F48450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łączenia"/>
        </a:ext>
      </dgm:extLst>
    </dgm:pt>
    <dgm:pt modelId="{FE502B2C-B5FB-4E26-A463-4DC0A733CAA6}" type="pres">
      <dgm:prSet presAssocID="{253552A4-9957-46B9-B288-2EC95F48450C}" presName="iconSpace" presStyleCnt="0"/>
      <dgm:spPr/>
    </dgm:pt>
    <dgm:pt modelId="{111CD1AD-A6B1-4FA7-BFD3-039C98EA0A13}" type="pres">
      <dgm:prSet presAssocID="{253552A4-9957-46B9-B288-2EC95F48450C}" presName="parTx" presStyleLbl="revTx" presStyleIdx="0" presStyleCnt="4">
        <dgm:presLayoutVars>
          <dgm:chMax val="0"/>
          <dgm:chPref val="0"/>
        </dgm:presLayoutVars>
      </dgm:prSet>
      <dgm:spPr/>
    </dgm:pt>
    <dgm:pt modelId="{9B69525A-E437-4B26-BBC5-19276E297822}" type="pres">
      <dgm:prSet presAssocID="{253552A4-9957-46B9-B288-2EC95F48450C}" presName="txSpace" presStyleCnt="0"/>
      <dgm:spPr/>
    </dgm:pt>
    <dgm:pt modelId="{7D34201C-F96A-4A47-8E73-94873F10BD0F}" type="pres">
      <dgm:prSet presAssocID="{253552A4-9957-46B9-B288-2EC95F48450C}" presName="desTx" presStyleLbl="revTx" presStyleIdx="1" presStyleCnt="4">
        <dgm:presLayoutVars/>
      </dgm:prSet>
      <dgm:spPr/>
    </dgm:pt>
    <dgm:pt modelId="{EBC474F2-5A20-4620-B916-B292545DE6E1}" type="pres">
      <dgm:prSet presAssocID="{7B3A9B72-6969-4AF2-8DBA-6EE11C55A06E}" presName="sibTrans" presStyleCnt="0"/>
      <dgm:spPr/>
    </dgm:pt>
    <dgm:pt modelId="{0B425F06-87FF-4BCF-A8C1-4C0B9FC36856}" type="pres">
      <dgm:prSet presAssocID="{366BFD40-3A76-4811-8454-4943AD5660A2}" presName="compNode" presStyleCnt="0"/>
      <dgm:spPr/>
    </dgm:pt>
    <dgm:pt modelId="{A7AFB7FE-F6BF-4AB9-AE28-B57E954BC038}" type="pres">
      <dgm:prSet presAssocID="{366BFD40-3A76-4811-8454-4943AD5660A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B869C95D-62C0-4186-BE41-BDF28D229AA8}" type="pres">
      <dgm:prSet presAssocID="{366BFD40-3A76-4811-8454-4943AD5660A2}" presName="iconSpace" presStyleCnt="0"/>
      <dgm:spPr/>
    </dgm:pt>
    <dgm:pt modelId="{27E2D709-DC14-4EF2-AF5C-217E5CC2EA12}" type="pres">
      <dgm:prSet presAssocID="{366BFD40-3A76-4811-8454-4943AD5660A2}" presName="parTx" presStyleLbl="revTx" presStyleIdx="2" presStyleCnt="4">
        <dgm:presLayoutVars>
          <dgm:chMax val="0"/>
          <dgm:chPref val="0"/>
        </dgm:presLayoutVars>
      </dgm:prSet>
      <dgm:spPr/>
    </dgm:pt>
    <dgm:pt modelId="{A5042780-6E38-41F9-9B1D-C4F96CB430CC}" type="pres">
      <dgm:prSet presAssocID="{366BFD40-3A76-4811-8454-4943AD5660A2}" presName="txSpace" presStyleCnt="0"/>
      <dgm:spPr/>
    </dgm:pt>
    <dgm:pt modelId="{91D906F8-C552-4B95-BA27-7E25C5135E68}" type="pres">
      <dgm:prSet presAssocID="{366BFD40-3A76-4811-8454-4943AD5660A2}" presName="desTx" presStyleLbl="revTx" presStyleIdx="3" presStyleCnt="4">
        <dgm:presLayoutVars/>
      </dgm:prSet>
      <dgm:spPr/>
    </dgm:pt>
  </dgm:ptLst>
  <dgm:cxnLst>
    <dgm:cxn modelId="{BA1BDA07-1C83-4BE2-AF5F-79385E437829}" type="presOf" srcId="{5BA76FE3-A136-4307-92E7-A16051A691FA}" destId="{7D34201C-F96A-4A47-8E73-94873F10BD0F}" srcOrd="0" destOrd="1" presId="urn:microsoft.com/office/officeart/2018/5/layout/CenteredIconLabelDescriptionList"/>
    <dgm:cxn modelId="{A2C7F81A-2E14-4647-B338-8D77522779CA}" srcId="{5FDD2933-6653-4588-B50E-E8855094E6AE}" destId="{253552A4-9957-46B9-B288-2EC95F48450C}" srcOrd="0" destOrd="0" parTransId="{BC1215AD-C486-4355-8695-91A6F09537B3}" sibTransId="{7B3A9B72-6969-4AF2-8DBA-6EE11C55A06E}"/>
    <dgm:cxn modelId="{C28CB425-85E1-44FB-8284-633465FC613C}" srcId="{5FDD2933-6653-4588-B50E-E8855094E6AE}" destId="{366BFD40-3A76-4811-8454-4943AD5660A2}" srcOrd="1" destOrd="0" parTransId="{D15E5E08-5366-44E4-A8E9-EC2FE1DAA2A3}" sibTransId="{3B857E5F-AAB3-41D1-8FB7-647FDAFAE2A0}"/>
    <dgm:cxn modelId="{FDAC3F2C-5C35-4006-9E21-C1C64A9700F0}" type="presOf" srcId="{B73D28D1-88A3-4133-A2C0-630A473E47A8}" destId="{91D906F8-C552-4B95-BA27-7E25C5135E68}" srcOrd="0" destOrd="1" presId="urn:microsoft.com/office/officeart/2018/5/layout/CenteredIconLabelDescriptionList"/>
    <dgm:cxn modelId="{3A366132-4193-4DAB-B708-FAA3F0335182}" srcId="{366BFD40-3A76-4811-8454-4943AD5660A2}" destId="{DFC84F9F-D561-4F24-A8DD-1B398406D64F}" srcOrd="0" destOrd="0" parTransId="{D547C3F8-E7C6-4EED-808F-34E2616647AF}" sibTransId="{A3DC80A4-7576-4E01-8D35-57850C57AEA1}"/>
    <dgm:cxn modelId="{5404073D-55BB-41FD-B4EA-A19C86D17216}" type="presOf" srcId="{E1F7C95B-CB66-466F-9082-E151F3D25F9C}" destId="{7D34201C-F96A-4A47-8E73-94873F10BD0F}" srcOrd="0" destOrd="0" presId="urn:microsoft.com/office/officeart/2018/5/layout/CenteredIconLabelDescriptionList"/>
    <dgm:cxn modelId="{6D90423E-5AD2-4C60-B9BA-07DBCB612279}" type="presOf" srcId="{6068A8A2-A8AD-498F-BC79-4CD27456985C}" destId="{91D906F8-C552-4B95-BA27-7E25C5135E68}" srcOrd="0" destOrd="2" presId="urn:microsoft.com/office/officeart/2018/5/layout/CenteredIconLabelDescriptionList"/>
    <dgm:cxn modelId="{EB558A55-F899-48B0-BA2D-0C127FB78561}" type="presOf" srcId="{253552A4-9957-46B9-B288-2EC95F48450C}" destId="{111CD1AD-A6B1-4FA7-BFD3-039C98EA0A13}" srcOrd="0" destOrd="0" presId="urn:microsoft.com/office/officeart/2018/5/layout/CenteredIconLabelDescriptionList"/>
    <dgm:cxn modelId="{1112EE9F-1CA3-47B3-9D6C-96CA58AF331E}" srcId="{6068A8A2-A8AD-498F-BC79-4CD27456985C}" destId="{1786E8B4-20D3-4B19-9957-4B640D29D4BE}" srcOrd="0" destOrd="0" parTransId="{5E708EDB-E678-4799-84BB-BD25B11674AE}" sibTransId="{6F775512-7BCB-4458-B53A-5F44F8FA87D8}"/>
    <dgm:cxn modelId="{C810BDA1-43B0-4133-8F55-9F7B95B28110}" srcId="{366BFD40-3A76-4811-8454-4943AD5660A2}" destId="{6068A8A2-A8AD-498F-BC79-4CD27456985C}" srcOrd="2" destOrd="0" parTransId="{0900258B-0132-44A2-BDCF-D73E6B0E1E6E}" sibTransId="{10821A7B-619D-4308-8734-D22AF9C70FCE}"/>
    <dgm:cxn modelId="{8FD054AF-F2CB-4009-9411-C02A60180BFA}" srcId="{253552A4-9957-46B9-B288-2EC95F48450C}" destId="{5BA76FE3-A136-4307-92E7-A16051A691FA}" srcOrd="1" destOrd="0" parTransId="{12802FC4-5258-4552-A71F-C6CF495EA080}" sibTransId="{F4E53EE1-4249-4B2E-8DA1-A373C3CF7AE5}"/>
    <dgm:cxn modelId="{41060BC1-6A8D-454E-B0CF-FBE3A76D47DF}" type="presOf" srcId="{5FDD2933-6653-4588-B50E-E8855094E6AE}" destId="{A8374FAB-67DF-4093-9BA7-9E80B9696E9D}" srcOrd="0" destOrd="0" presId="urn:microsoft.com/office/officeart/2018/5/layout/CenteredIconLabelDescriptionList"/>
    <dgm:cxn modelId="{930C0CC7-4048-4287-B473-083795C56489}" type="presOf" srcId="{6D2060AF-5EED-4198-B79B-90977561F73D}" destId="{91D906F8-C552-4B95-BA27-7E25C5135E68}" srcOrd="0" destOrd="4" presId="urn:microsoft.com/office/officeart/2018/5/layout/CenteredIconLabelDescriptionList"/>
    <dgm:cxn modelId="{9206FECF-C6A8-423B-BDA3-3F91AF7FDA73}" type="presOf" srcId="{1786E8B4-20D3-4B19-9957-4B640D29D4BE}" destId="{91D906F8-C552-4B95-BA27-7E25C5135E68}" srcOrd="0" destOrd="3" presId="urn:microsoft.com/office/officeart/2018/5/layout/CenteredIconLabelDescriptionList"/>
    <dgm:cxn modelId="{5EECF4E0-C9D7-4980-92D8-DEF4462D1819}" srcId="{366BFD40-3A76-4811-8454-4943AD5660A2}" destId="{B73D28D1-88A3-4133-A2C0-630A473E47A8}" srcOrd="1" destOrd="0" parTransId="{6829B361-2AB3-4FA8-A026-5C60FFE2C9C5}" sibTransId="{E22F0CFA-ABBA-47A1-9D92-00347E205D74}"/>
    <dgm:cxn modelId="{6DA0EEEC-9895-481B-A502-D5A11FA7D880}" type="presOf" srcId="{366BFD40-3A76-4811-8454-4943AD5660A2}" destId="{27E2D709-DC14-4EF2-AF5C-217E5CC2EA12}" srcOrd="0" destOrd="0" presId="urn:microsoft.com/office/officeart/2018/5/layout/CenteredIconLabelDescriptionList"/>
    <dgm:cxn modelId="{10A3B0F0-C72B-47A1-BD60-0812CA117150}" srcId="{253552A4-9957-46B9-B288-2EC95F48450C}" destId="{E1F7C95B-CB66-466F-9082-E151F3D25F9C}" srcOrd="0" destOrd="0" parTransId="{E63B4778-3848-4A20-9524-FB4AD41F0AF4}" sibTransId="{12F9DCE3-CB8B-4434-80A7-A3A70ED76D06}"/>
    <dgm:cxn modelId="{D2720EF7-40A8-4100-950C-03AF361821D5}" srcId="{6068A8A2-A8AD-498F-BC79-4CD27456985C}" destId="{6D2060AF-5EED-4198-B79B-90977561F73D}" srcOrd="1" destOrd="0" parTransId="{B6DD5C4A-6250-44FE-871A-1D8281D84240}" sibTransId="{84A518FD-9317-40BF-ABBF-BD236CB93544}"/>
    <dgm:cxn modelId="{4DDA44F7-8A2F-4454-A5C5-2BE128C81FF1}" type="presOf" srcId="{DFC84F9F-D561-4F24-A8DD-1B398406D64F}" destId="{91D906F8-C552-4B95-BA27-7E25C5135E68}" srcOrd="0" destOrd="0" presId="urn:microsoft.com/office/officeart/2018/5/layout/CenteredIconLabelDescriptionList"/>
    <dgm:cxn modelId="{ED64584A-9230-47C6-BE96-A6E093953E55}" type="presParOf" srcId="{A8374FAB-67DF-4093-9BA7-9E80B9696E9D}" destId="{E7CD4012-D03D-4CE9-B3E9-49245356230B}" srcOrd="0" destOrd="0" presId="urn:microsoft.com/office/officeart/2018/5/layout/CenteredIconLabelDescriptionList"/>
    <dgm:cxn modelId="{124D6CA8-C840-477C-B7B0-1B30E7F24A7A}" type="presParOf" srcId="{E7CD4012-D03D-4CE9-B3E9-49245356230B}" destId="{8BDB8448-CAE5-4EE2-8BF8-BFEDFFE23CC5}" srcOrd="0" destOrd="0" presId="urn:microsoft.com/office/officeart/2018/5/layout/CenteredIconLabelDescriptionList"/>
    <dgm:cxn modelId="{520741D4-1969-4791-8C12-EB514E88A866}" type="presParOf" srcId="{E7CD4012-D03D-4CE9-B3E9-49245356230B}" destId="{FE502B2C-B5FB-4E26-A463-4DC0A733CAA6}" srcOrd="1" destOrd="0" presId="urn:microsoft.com/office/officeart/2018/5/layout/CenteredIconLabelDescriptionList"/>
    <dgm:cxn modelId="{76DD728A-0245-4A92-9C58-CB4BC3286018}" type="presParOf" srcId="{E7CD4012-D03D-4CE9-B3E9-49245356230B}" destId="{111CD1AD-A6B1-4FA7-BFD3-039C98EA0A13}" srcOrd="2" destOrd="0" presId="urn:microsoft.com/office/officeart/2018/5/layout/CenteredIconLabelDescriptionList"/>
    <dgm:cxn modelId="{EC9EF6EE-F880-48CC-B678-9819331D5989}" type="presParOf" srcId="{E7CD4012-D03D-4CE9-B3E9-49245356230B}" destId="{9B69525A-E437-4B26-BBC5-19276E297822}" srcOrd="3" destOrd="0" presId="urn:microsoft.com/office/officeart/2018/5/layout/CenteredIconLabelDescriptionList"/>
    <dgm:cxn modelId="{16E3A176-3BDC-4261-8E24-F0AA8208D909}" type="presParOf" srcId="{E7CD4012-D03D-4CE9-B3E9-49245356230B}" destId="{7D34201C-F96A-4A47-8E73-94873F10BD0F}" srcOrd="4" destOrd="0" presId="urn:microsoft.com/office/officeart/2018/5/layout/CenteredIconLabelDescriptionList"/>
    <dgm:cxn modelId="{528C52BB-A17F-487C-8D43-739E9BCDCB44}" type="presParOf" srcId="{A8374FAB-67DF-4093-9BA7-9E80B9696E9D}" destId="{EBC474F2-5A20-4620-B916-B292545DE6E1}" srcOrd="1" destOrd="0" presId="urn:microsoft.com/office/officeart/2018/5/layout/CenteredIconLabelDescriptionList"/>
    <dgm:cxn modelId="{0CA6374D-57C7-4771-8E9B-258567312A66}" type="presParOf" srcId="{A8374FAB-67DF-4093-9BA7-9E80B9696E9D}" destId="{0B425F06-87FF-4BCF-A8C1-4C0B9FC36856}" srcOrd="2" destOrd="0" presId="urn:microsoft.com/office/officeart/2018/5/layout/CenteredIconLabelDescriptionList"/>
    <dgm:cxn modelId="{D491CC1B-55DC-4678-8A18-F6BC715D030E}" type="presParOf" srcId="{0B425F06-87FF-4BCF-A8C1-4C0B9FC36856}" destId="{A7AFB7FE-F6BF-4AB9-AE28-B57E954BC038}" srcOrd="0" destOrd="0" presId="urn:microsoft.com/office/officeart/2018/5/layout/CenteredIconLabelDescriptionList"/>
    <dgm:cxn modelId="{7C803F9D-E4E5-4770-8F90-21B163640097}" type="presParOf" srcId="{0B425F06-87FF-4BCF-A8C1-4C0B9FC36856}" destId="{B869C95D-62C0-4186-BE41-BDF28D229AA8}" srcOrd="1" destOrd="0" presId="urn:microsoft.com/office/officeart/2018/5/layout/CenteredIconLabelDescriptionList"/>
    <dgm:cxn modelId="{A69E4F53-5C2A-4EB9-B2F8-FA08EBDC6F11}" type="presParOf" srcId="{0B425F06-87FF-4BCF-A8C1-4C0B9FC36856}" destId="{27E2D709-DC14-4EF2-AF5C-217E5CC2EA12}" srcOrd="2" destOrd="0" presId="urn:microsoft.com/office/officeart/2018/5/layout/CenteredIconLabelDescriptionList"/>
    <dgm:cxn modelId="{AB003271-0546-4386-88D0-1271C5593343}" type="presParOf" srcId="{0B425F06-87FF-4BCF-A8C1-4C0B9FC36856}" destId="{A5042780-6E38-41F9-9B1D-C4F96CB430CC}" srcOrd="3" destOrd="0" presId="urn:microsoft.com/office/officeart/2018/5/layout/CenteredIconLabelDescriptionList"/>
    <dgm:cxn modelId="{A72E7174-822E-4857-94A5-F243B7A5C565}" type="presParOf" srcId="{0B425F06-87FF-4BCF-A8C1-4C0B9FC36856}" destId="{91D906F8-C552-4B95-BA27-7E25C5135E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B8448-CAE5-4EE2-8BF8-BFEDFFE23CC5}">
      <dsp:nvSpPr>
        <dsp:cNvPr id="0" name=""/>
        <dsp:cNvSpPr/>
      </dsp:nvSpPr>
      <dsp:spPr>
        <a:xfrm>
          <a:off x="2024166" y="322284"/>
          <a:ext cx="1510523" cy="12581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CD1AD-A6B1-4FA7-BFD3-039C98EA0A13}">
      <dsp:nvSpPr>
        <dsp:cNvPr id="0" name=""/>
        <dsp:cNvSpPr/>
      </dsp:nvSpPr>
      <dsp:spPr>
        <a:xfrm>
          <a:off x="621537" y="1718576"/>
          <a:ext cx="4315781" cy="539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3500" kern="1200"/>
            <a:t>Młodzież </a:t>
          </a:r>
          <a:endParaRPr lang="en-US" sz="3500" kern="1200"/>
        </a:p>
      </dsp:txBody>
      <dsp:txXfrm>
        <a:off x="621537" y="1718576"/>
        <a:ext cx="4315781" cy="539199"/>
      </dsp:txXfrm>
    </dsp:sp>
    <dsp:sp modelId="{7D34201C-F96A-4A47-8E73-94873F10BD0F}">
      <dsp:nvSpPr>
        <dsp:cNvPr id="0" name=""/>
        <dsp:cNvSpPr/>
      </dsp:nvSpPr>
      <dsp:spPr>
        <a:xfrm>
          <a:off x="621537" y="2322036"/>
          <a:ext cx="4315781" cy="1213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Grupa – ODKRYJ SWÓJ WEWNĘTRZNY KOMPAS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Konsultacje indywidualne RSMP</a:t>
          </a:r>
          <a:endParaRPr lang="en-US" sz="1700" kern="1200" dirty="0"/>
        </a:p>
      </dsp:txBody>
      <dsp:txXfrm>
        <a:off x="621537" y="2322036"/>
        <a:ext cx="4315781" cy="1213305"/>
      </dsp:txXfrm>
    </dsp:sp>
    <dsp:sp modelId="{A7AFB7FE-F6BF-4AB9-AE28-B57E954BC038}">
      <dsp:nvSpPr>
        <dsp:cNvPr id="0" name=""/>
        <dsp:cNvSpPr/>
      </dsp:nvSpPr>
      <dsp:spPr>
        <a:xfrm>
          <a:off x="7095209" y="322284"/>
          <a:ext cx="1510523" cy="12581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2D709-DC14-4EF2-AF5C-217E5CC2EA12}">
      <dsp:nvSpPr>
        <dsp:cNvPr id="0" name=""/>
        <dsp:cNvSpPr/>
      </dsp:nvSpPr>
      <dsp:spPr>
        <a:xfrm>
          <a:off x="5692580" y="1718576"/>
          <a:ext cx="4315781" cy="539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3500" kern="1200"/>
            <a:t>Rodzice</a:t>
          </a:r>
          <a:endParaRPr lang="en-US" sz="3500" kern="1200"/>
        </a:p>
      </dsp:txBody>
      <dsp:txXfrm>
        <a:off x="5692580" y="1718576"/>
        <a:ext cx="4315781" cy="539199"/>
      </dsp:txXfrm>
    </dsp:sp>
    <dsp:sp modelId="{91D906F8-C552-4B95-BA27-7E25C5135E68}">
      <dsp:nvSpPr>
        <dsp:cNvPr id="0" name=""/>
        <dsp:cNvSpPr/>
      </dsp:nvSpPr>
      <dsp:spPr>
        <a:xfrm>
          <a:off x="5692580" y="2322036"/>
          <a:ext cx="4315781" cy="1213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Konsultacje indywidualne/ rodzicielskie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Konsultacje rodzinne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Warsztaty dla rodziców: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„Żeby dzieciom i młodzieży chciało się chcieć – jak wzmacniać motywację i energię do życia u dzieci i młodzieży”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„Umieć żyć na Alasce – jak budować odporność psychiczną u dzieci i młodzieży”</a:t>
          </a:r>
          <a:endParaRPr lang="en-US" sz="1700" kern="1200" dirty="0"/>
        </a:p>
      </dsp:txBody>
      <dsp:txXfrm>
        <a:off x="5692580" y="2322036"/>
        <a:ext cx="4315781" cy="1213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1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6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6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6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6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0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2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6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4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7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owiedza.com/2014/03/wartosci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42906B-D478-E0DC-47AC-5B4D79342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400" y="871758"/>
            <a:ext cx="5227171" cy="3871143"/>
          </a:xfrm>
        </p:spPr>
        <p:txBody>
          <a:bodyPr>
            <a:normAutofit/>
          </a:bodyPr>
          <a:lstStyle/>
          <a:p>
            <a:r>
              <a:rPr lang="pl-PL" dirty="0"/>
              <a:t>Nie jesteś sam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D7DC0B3-F760-B430-8E2D-96EB9C107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688" y="4785543"/>
            <a:ext cx="4857857" cy="100565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dirty="0"/>
              <a:t>Budżet Obywatelski w PPP5</a:t>
            </a:r>
          </a:p>
          <a:p>
            <a:pPr algn="ctr"/>
            <a:r>
              <a:rPr lang="pl-PL" dirty="0"/>
              <a:t>II edycja 2026</a:t>
            </a:r>
          </a:p>
          <a:p>
            <a:pPr algn="ctr"/>
            <a:r>
              <a:rPr lang="pl-PL" dirty="0"/>
              <a:t>Justyna Zaremba- psycholog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Obraz zawierający Grafika, Wielobarwność, projekt graficzny, sztuka&#10;&#10;Zawartość wygenerowana przez AI może być niepoprawna.">
            <a:extLst>
              <a:ext uri="{FF2B5EF4-FFF2-40B4-BE49-F238E27FC236}">
                <a16:creationId xmlns:a16="http://schemas.microsoft.com/office/drawing/2014/main" id="{84689A2D-792C-E0B9-A97C-9FF27DB6B9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970" r="10916" b="1"/>
          <a:stretch>
            <a:fillRect/>
          </a:stretch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9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B96FAB-CCBF-4D1E-9D0D-B038ACC2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pole tekstowe 1">
            <a:extLst>
              <a:ext uri="{FF2B5EF4-FFF2-40B4-BE49-F238E27FC236}">
                <a16:creationId xmlns:a16="http://schemas.microsoft.com/office/drawing/2014/main" id="{37DB63D2-3F2A-621B-FD38-B5C5BE1818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113325"/>
              </p:ext>
            </p:extLst>
          </p:nvPr>
        </p:nvGraphicFramePr>
        <p:xfrm>
          <a:off x="762000" y="845003"/>
          <a:ext cx="10629900" cy="385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4A5B3DF9-2537-F3E9-6CB1-D3C6D9D4815B}"/>
              </a:ext>
            </a:extLst>
          </p:cNvPr>
          <p:cNvSpPr txBox="1"/>
          <p:nvPr/>
        </p:nvSpPr>
        <p:spPr>
          <a:xfrm>
            <a:off x="1371601" y="482237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50"/>
                </a:solidFill>
              </a:rPr>
              <a:t>Grupa i konsultacje RSMP: 16-19 lat</a:t>
            </a:r>
          </a:p>
        </p:txBody>
      </p:sp>
    </p:spTree>
    <p:extLst>
      <p:ext uri="{BB962C8B-B14F-4D97-AF65-F5344CB8AC3E}">
        <p14:creationId xmlns:p14="http://schemas.microsoft.com/office/powerpoint/2010/main" val="234366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48FD813-06FD-BB91-CCB0-85903822A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507" y="1358671"/>
            <a:ext cx="2843711" cy="14933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/>
              <a:t>Grupa </a:t>
            </a:r>
            <a:r>
              <a:rPr lang="en-US" sz="3300" dirty="0" err="1"/>
              <a:t>dla</a:t>
            </a:r>
            <a:r>
              <a:rPr lang="en-US" sz="3300" dirty="0"/>
              <a:t> </a:t>
            </a:r>
            <a:r>
              <a:rPr lang="en-US" sz="3300" dirty="0" err="1"/>
              <a:t>młodzieżY</a:t>
            </a:r>
            <a:br>
              <a:rPr lang="en-US" sz="3300" dirty="0"/>
            </a:br>
            <a:endParaRPr lang="en-US" sz="3300" dirty="0"/>
          </a:p>
        </p:txBody>
      </p:sp>
      <p:pic>
        <p:nvPicPr>
          <p:cNvPr id="6" name="Picture 4" descr="Starodawny kompas">
            <a:extLst>
              <a:ext uri="{FF2B5EF4-FFF2-40B4-BE49-F238E27FC236}">
                <a16:creationId xmlns:a16="http://schemas.microsoft.com/office/drawing/2014/main" id="{9AF2AB02-D8C1-D30B-2EBE-7016EEADAF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976" r="1" b="1"/>
          <a:stretch>
            <a:fillRect/>
          </a:stretch>
        </p:blipFill>
        <p:spPr>
          <a:xfrm>
            <a:off x="-1" y="10"/>
            <a:ext cx="8056345" cy="685799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1170" y="1172935"/>
            <a:ext cx="265331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1170" y="3105667"/>
            <a:ext cx="26533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97117B1-CEF8-C504-04E7-4F025F64B6D6}"/>
              </a:ext>
            </a:extLst>
          </p:cNvPr>
          <p:cNvSpPr txBox="1"/>
          <p:nvPr/>
        </p:nvSpPr>
        <p:spPr>
          <a:xfrm>
            <a:off x="8652509" y="3359338"/>
            <a:ext cx="2843711" cy="2862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„</a:t>
            </a:r>
            <a:r>
              <a:rPr lang="en-US" b="1" dirty="0" err="1"/>
              <a:t>Odkryj</a:t>
            </a:r>
            <a:r>
              <a:rPr lang="en-US" b="1" dirty="0"/>
              <a:t> </a:t>
            </a:r>
            <a:r>
              <a:rPr lang="en-US" b="1" dirty="0" err="1"/>
              <a:t>swój</a:t>
            </a:r>
            <a:r>
              <a:rPr lang="en-US" b="1" dirty="0"/>
              <a:t> </a:t>
            </a:r>
            <a:r>
              <a:rPr lang="en-US" b="1" dirty="0" err="1"/>
              <a:t>wewnętrzny</a:t>
            </a:r>
            <a:r>
              <a:rPr lang="en-US" b="1" dirty="0"/>
              <a:t> </a:t>
            </a:r>
            <a:r>
              <a:rPr lang="en-US" b="1" dirty="0" err="1"/>
              <a:t>kompas</a:t>
            </a:r>
            <a:r>
              <a:rPr lang="en-US" b="1" dirty="0"/>
              <a:t>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- </a:t>
            </a:r>
            <a:r>
              <a:rPr lang="en-US" b="1" dirty="0" err="1"/>
              <a:t>poznaj</a:t>
            </a:r>
            <a:r>
              <a:rPr lang="en-US" b="1" dirty="0"/>
              <a:t>  co </a:t>
            </a:r>
            <a:r>
              <a:rPr lang="en-US" b="1" dirty="0" err="1"/>
              <a:t>Cię</a:t>
            </a:r>
            <a:r>
              <a:rPr lang="en-US" b="1" dirty="0"/>
              <a:t> </a:t>
            </a:r>
            <a:r>
              <a:rPr lang="en-US" b="1" dirty="0" err="1"/>
              <a:t>motywuje</a:t>
            </a:r>
            <a:r>
              <a:rPr lang="en-US" b="1" dirty="0"/>
              <a:t>, </a:t>
            </a:r>
            <a:r>
              <a:rPr lang="en-US" b="1" dirty="0" err="1"/>
              <a:t>daje</a:t>
            </a:r>
            <a:r>
              <a:rPr lang="en-US" b="1" dirty="0"/>
              <a:t> </a:t>
            </a:r>
            <a:r>
              <a:rPr lang="en-US" b="1" dirty="0" err="1"/>
              <a:t>energię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pomaga</a:t>
            </a:r>
            <a:r>
              <a:rPr lang="en-US" b="1" dirty="0"/>
              <a:t> </a:t>
            </a:r>
            <a:r>
              <a:rPr lang="en-US" b="1" dirty="0" err="1"/>
              <a:t>lepiej</a:t>
            </a:r>
            <a:r>
              <a:rPr lang="en-US" b="1" dirty="0"/>
              <a:t> </a:t>
            </a:r>
            <a:r>
              <a:rPr lang="en-US" b="1" dirty="0" err="1"/>
              <a:t>dogadywać</a:t>
            </a:r>
            <a:r>
              <a:rPr lang="en-US" b="1" dirty="0"/>
              <a:t> </a:t>
            </a:r>
            <a:r>
              <a:rPr lang="en-US" b="1" dirty="0" err="1"/>
              <a:t>się</a:t>
            </a:r>
            <a:r>
              <a:rPr lang="en-US" b="1" dirty="0"/>
              <a:t> z </a:t>
            </a:r>
            <a:r>
              <a:rPr lang="en-US" b="1" dirty="0" err="1"/>
              <a:t>innymi</a:t>
            </a:r>
            <a:r>
              <a:rPr lang="en-US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431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FDF2A68-50F4-E2A1-7917-5A78731A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186" y="909637"/>
            <a:ext cx="4800600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Koncepcja motywacji prof. Stevena Reissa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53418C8-0ED5-7D75-39D8-B15CEB8001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9" r="13512" b="2"/>
          <a:stretch>
            <a:fillRect/>
          </a:stretch>
        </p:blipFill>
        <p:spPr>
          <a:xfrm>
            <a:off x="20" y="10"/>
            <a:ext cx="6044164" cy="6857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723900"/>
            <a:ext cx="46100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12D92C2-41E0-F736-D159-B70778B6F857}"/>
              </a:ext>
            </a:extLst>
          </p:cNvPr>
          <p:cNvSpPr txBox="1"/>
          <p:nvPr/>
        </p:nvSpPr>
        <p:spPr>
          <a:xfrm>
            <a:off x="6696186" y="2221992"/>
            <a:ext cx="4800600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/>
              <a:t>"</a:t>
            </a:r>
            <a:r>
              <a:rPr lang="en-US" dirty="0" err="1"/>
              <a:t>Praktycznie</a:t>
            </a:r>
            <a:r>
              <a:rPr lang="en-US" dirty="0"/>
              <a:t> </a:t>
            </a:r>
            <a:r>
              <a:rPr lang="en-US" dirty="0" err="1"/>
              <a:t>wszyscy</a:t>
            </a:r>
            <a:r>
              <a:rPr lang="en-US" dirty="0"/>
              <a:t> </a:t>
            </a:r>
            <a:r>
              <a:rPr lang="en-US" dirty="0" err="1"/>
              <a:t>jesteśmy</a:t>
            </a:r>
            <a:r>
              <a:rPr lang="en-US" dirty="0"/>
              <a:t> </a:t>
            </a:r>
            <a:r>
              <a:rPr lang="en-US" dirty="0" err="1"/>
              <a:t>normalni</a:t>
            </a:r>
            <a:r>
              <a:rPr lang="en-US" dirty="0"/>
              <a:t>. </a:t>
            </a:r>
            <a:r>
              <a:rPr lang="en-US" dirty="0" err="1"/>
              <a:t>Tylko</a:t>
            </a:r>
            <a:r>
              <a:rPr lang="en-US" dirty="0"/>
              <a:t> </a:t>
            </a:r>
            <a:r>
              <a:rPr lang="en-US" dirty="0" err="1"/>
              <a:t>kiedy</a:t>
            </a:r>
            <a:r>
              <a:rPr lang="en-US" dirty="0"/>
              <a:t> </a:t>
            </a:r>
            <a:r>
              <a:rPr lang="en-US" dirty="0" err="1"/>
              <a:t>posiadamy</a:t>
            </a:r>
            <a:r>
              <a:rPr lang="en-US" dirty="0"/>
              <a:t> </a:t>
            </a:r>
            <a:r>
              <a:rPr lang="en-US" dirty="0" err="1"/>
              <a:t>potrzeby</a:t>
            </a:r>
            <a:r>
              <a:rPr lang="en-US" dirty="0"/>
              <a:t> </a:t>
            </a:r>
            <a:r>
              <a:rPr lang="en-US" dirty="0" err="1"/>
              <a:t>inne</a:t>
            </a:r>
            <a:r>
              <a:rPr lang="en-US" dirty="0"/>
              <a:t> od </a:t>
            </a:r>
            <a:r>
              <a:rPr lang="en-US" dirty="0" err="1"/>
              <a:t>pozostałych</a:t>
            </a:r>
            <a:r>
              <a:rPr lang="en-US" dirty="0"/>
              <a:t>, </a:t>
            </a:r>
            <a:r>
              <a:rPr lang="en-US" dirty="0" err="1"/>
              <a:t>wtedy</a:t>
            </a:r>
            <a:r>
              <a:rPr lang="en-US" dirty="0"/>
              <a:t> Ci </a:t>
            </a:r>
            <a:r>
              <a:rPr lang="en-US" dirty="0" err="1"/>
              <a:t>uważają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za </a:t>
            </a:r>
            <a:r>
              <a:rPr lang="en-US" dirty="0" err="1"/>
              <a:t>nienormalnych</a:t>
            </a:r>
            <a:r>
              <a:rPr lang="en-US" dirty="0"/>
              <a:t>.” </a:t>
            </a:r>
          </a:p>
          <a:p>
            <a:pPr>
              <a:lnSpc>
                <a:spcPct val="110000"/>
              </a:lnSpc>
            </a:pPr>
            <a:br>
              <a:rPr lang="en-US" dirty="0"/>
            </a:br>
            <a:r>
              <a:rPr lang="en-US" dirty="0"/>
              <a:t>S. Reiss (1947-2016)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6142781"/>
            <a:ext cx="4610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E116FCB-8277-0027-0E98-0CA6EE6D1A13}"/>
              </a:ext>
            </a:extLst>
          </p:cNvPr>
          <p:cNvSpPr txBox="1"/>
          <p:nvPr/>
        </p:nvSpPr>
        <p:spPr>
          <a:xfrm>
            <a:off x="6781299" y="4471035"/>
            <a:ext cx="46100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dirty="0"/>
              <a:t>"Nie ma leniwych ludzi. Są tylko ludzie, którzy nie chcą czegoś zrobić, co my uważamy że powinni, albo nie wiedzą czego chcą."</a:t>
            </a:r>
          </a:p>
          <a:p>
            <a:pPr marL="0" indent="0">
              <a:buNone/>
            </a:pPr>
            <a:r>
              <a:rPr lang="pl-PL" dirty="0"/>
              <a:t>M. </a:t>
            </a:r>
            <a:r>
              <a:rPr lang="pl-PL" dirty="0" err="1"/>
              <a:t>Płócińska</a:t>
            </a:r>
            <a:r>
              <a:rPr lang="pl-PL" dirty="0"/>
              <a:t> (</a:t>
            </a:r>
            <a:r>
              <a:rPr lang="pl-PL" dirty="0" err="1"/>
              <a:t>Fudacja</a:t>
            </a:r>
            <a:r>
              <a:rPr lang="pl-PL" dirty="0"/>
              <a:t> C.E.L)</a:t>
            </a:r>
          </a:p>
        </p:txBody>
      </p:sp>
    </p:spTree>
    <p:extLst>
      <p:ext uri="{BB962C8B-B14F-4D97-AF65-F5344CB8AC3E}">
        <p14:creationId xmlns:p14="http://schemas.microsoft.com/office/powerpoint/2010/main" val="1982062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04B82942-08E1-4689-FF43-79D78DA64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6"/>
          <a:stretch>
            <a:fillRect/>
          </a:stretch>
        </p:blipFill>
        <p:spPr>
          <a:xfrm>
            <a:off x="7256875" y="0"/>
            <a:ext cx="4663420" cy="68580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6871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ymbol zastępczy zawartości 3" descr="Obraz zawierający tekst, Czcionka, diagram, mapa&#10;&#10;Opis wygenerowany automatycznie">
            <a:extLst>
              <a:ext uri="{FF2B5EF4-FFF2-40B4-BE49-F238E27FC236}">
                <a16:creationId xmlns:a16="http://schemas.microsoft.com/office/drawing/2014/main" id="{BB0C4ED3-0654-1942-3774-B9C7BB530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52725" y="685946"/>
            <a:ext cx="6252422" cy="54861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5226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A175580-33AB-0D59-F3E1-E92F6557D833}"/>
              </a:ext>
            </a:extLst>
          </p:cNvPr>
          <p:cNvSpPr txBox="1"/>
          <p:nvPr/>
        </p:nvSpPr>
        <p:spPr>
          <a:xfrm>
            <a:off x="4311024" y="629080"/>
            <a:ext cx="7959652" cy="5639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l-PL" dirty="0"/>
              <a:t>Celem programu jest wsparcie młodzieży w: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rozwijaniu samoświadomości i pewności siebie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lepszym rozumieniu własnych potrzeb, emocji i sposobu działania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podejmowaniu decyzji dotyczących  kierunku dalszej nauki, pierwszych wyborów zawodowych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budowaniu zdrowszych i bardziej świadomych relacji z innymi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Program pomaga młodemu człowiekowi odkryć własne zasoby i wewnętrzne drogowskazy.</a:t>
            </a:r>
          </a:p>
          <a:p>
            <a:pPr>
              <a:spcAft>
                <a:spcPts val="600"/>
              </a:spcAft>
            </a:pPr>
            <a:endParaRPr lang="pl-PL" sz="1100" dirty="0"/>
          </a:p>
          <a:p>
            <a:pPr>
              <a:spcAft>
                <a:spcPts val="600"/>
              </a:spcAft>
            </a:pPr>
            <a:r>
              <a:rPr lang="en-US" sz="1300" dirty="0">
                <a:solidFill>
                  <a:srgbClr val="002060"/>
                </a:solidFill>
              </a:rPr>
              <a:t>Masz </a:t>
            </a:r>
            <a:r>
              <a:rPr lang="en-US" sz="1300" dirty="0" err="1">
                <a:solidFill>
                  <a:srgbClr val="002060"/>
                </a:solidFill>
              </a:rPr>
              <a:t>czasem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wrażenie</a:t>
            </a:r>
            <a:r>
              <a:rPr lang="en-US" sz="1300" dirty="0">
                <a:solidFill>
                  <a:srgbClr val="002060"/>
                </a:solidFill>
              </a:rPr>
              <a:t>, </a:t>
            </a:r>
            <a:r>
              <a:rPr lang="en-US" sz="1300" dirty="0" err="1">
                <a:solidFill>
                  <a:srgbClr val="002060"/>
                </a:solidFill>
              </a:rPr>
              <a:t>że</a:t>
            </a:r>
            <a:r>
              <a:rPr lang="en-US" sz="1300" dirty="0">
                <a:solidFill>
                  <a:srgbClr val="002060"/>
                </a:solidFill>
              </a:rPr>
              <a:t>: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002060"/>
              </a:solidFill>
            </a:endParaRPr>
          </a:p>
          <a:p>
            <a:pPr marL="285750" lvl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rgbClr val="002060"/>
                </a:solidFill>
              </a:rPr>
              <a:t>robisz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różne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rzeczy</a:t>
            </a:r>
            <a:r>
              <a:rPr lang="en-US" sz="1300" dirty="0">
                <a:solidFill>
                  <a:srgbClr val="002060"/>
                </a:solidFill>
              </a:rPr>
              <a:t>, ale </a:t>
            </a:r>
            <a:r>
              <a:rPr lang="en-US" sz="1300" dirty="0" err="1">
                <a:solidFill>
                  <a:srgbClr val="002060"/>
                </a:solidFill>
              </a:rPr>
              <a:t>nie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zawsze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wiesz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b="1" dirty="0" err="1">
                <a:solidFill>
                  <a:srgbClr val="002060"/>
                </a:solidFill>
              </a:rPr>
              <a:t>dlaczego</a:t>
            </a:r>
            <a:r>
              <a:rPr lang="en-US" sz="1300" dirty="0">
                <a:solidFill>
                  <a:srgbClr val="002060"/>
                </a:solidFill>
              </a:rPr>
              <a:t>?</a:t>
            </a:r>
          </a:p>
          <a:p>
            <a:pPr marL="285750" lvl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rgbClr val="002060"/>
                </a:solidFill>
              </a:rPr>
              <a:t>coś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Cię</a:t>
            </a:r>
            <a:r>
              <a:rPr lang="en-US" sz="1300" dirty="0">
                <a:solidFill>
                  <a:srgbClr val="002060"/>
                </a:solidFill>
              </a:rPr>
              <a:t> mega </a:t>
            </a:r>
            <a:r>
              <a:rPr lang="en-US" sz="1300" dirty="0" err="1">
                <a:solidFill>
                  <a:srgbClr val="002060"/>
                </a:solidFill>
              </a:rPr>
              <a:t>wciąga</a:t>
            </a:r>
            <a:r>
              <a:rPr lang="en-US" sz="1300" dirty="0">
                <a:solidFill>
                  <a:srgbClr val="002060"/>
                </a:solidFill>
              </a:rPr>
              <a:t>, a </a:t>
            </a:r>
            <a:r>
              <a:rPr lang="en-US" sz="1300" dirty="0" err="1">
                <a:solidFill>
                  <a:srgbClr val="002060"/>
                </a:solidFill>
              </a:rPr>
              <a:t>inne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rzeczy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totalnie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wysysają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energię</a:t>
            </a:r>
            <a:r>
              <a:rPr lang="en-US" sz="1300" dirty="0">
                <a:solidFill>
                  <a:srgbClr val="002060"/>
                </a:solidFill>
              </a:rPr>
              <a:t>?</a:t>
            </a:r>
          </a:p>
          <a:p>
            <a:pPr marL="285750" lvl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rgbClr val="002060"/>
                </a:solidFill>
              </a:rPr>
              <a:t>trudno</a:t>
            </a:r>
            <a:r>
              <a:rPr lang="en-US" sz="1300" dirty="0">
                <a:solidFill>
                  <a:srgbClr val="002060"/>
                </a:solidFill>
              </a:rPr>
              <a:t> Ci </a:t>
            </a:r>
            <a:r>
              <a:rPr lang="en-US" sz="1300" dirty="0" err="1">
                <a:solidFill>
                  <a:srgbClr val="002060"/>
                </a:solidFill>
              </a:rPr>
              <a:t>się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dogadać</a:t>
            </a:r>
            <a:r>
              <a:rPr lang="en-US" sz="1300" dirty="0">
                <a:solidFill>
                  <a:srgbClr val="002060"/>
                </a:solidFill>
              </a:rPr>
              <a:t> z </a:t>
            </a:r>
            <a:r>
              <a:rPr lang="en-US" sz="1300" dirty="0" err="1">
                <a:solidFill>
                  <a:srgbClr val="002060"/>
                </a:solidFill>
              </a:rPr>
              <a:t>niektórymi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ludźmi</a:t>
            </a:r>
            <a:r>
              <a:rPr lang="en-US" sz="1300" dirty="0">
                <a:solidFill>
                  <a:srgbClr val="002060"/>
                </a:solidFill>
              </a:rPr>
              <a:t> – </a:t>
            </a:r>
            <a:r>
              <a:rPr lang="en-US" sz="1300" dirty="0" err="1">
                <a:solidFill>
                  <a:srgbClr val="002060"/>
                </a:solidFill>
              </a:rPr>
              <a:t>mimo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że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się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starasz</a:t>
            </a:r>
            <a:r>
              <a:rPr lang="en-US" sz="1300" dirty="0">
                <a:solidFill>
                  <a:srgbClr val="002060"/>
                </a:solidFill>
              </a:rPr>
              <a:t>?</a:t>
            </a:r>
          </a:p>
          <a:p>
            <a:pPr marL="285750" lvl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rgbClr val="002060"/>
                </a:solidFill>
              </a:rPr>
              <a:t>zastanawiasz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się</a:t>
            </a:r>
            <a:r>
              <a:rPr lang="en-US" sz="1300" dirty="0">
                <a:solidFill>
                  <a:srgbClr val="002060"/>
                </a:solidFill>
              </a:rPr>
              <a:t>, </a:t>
            </a:r>
            <a:r>
              <a:rPr lang="en-US" sz="1300" b="1" dirty="0">
                <a:solidFill>
                  <a:srgbClr val="002060"/>
                </a:solidFill>
              </a:rPr>
              <a:t>w </a:t>
            </a:r>
            <a:r>
              <a:rPr lang="en-US" sz="1300" b="1" dirty="0" err="1">
                <a:solidFill>
                  <a:srgbClr val="002060"/>
                </a:solidFill>
              </a:rPr>
              <a:t>jaką</a:t>
            </a:r>
            <a:r>
              <a:rPr lang="en-US" sz="1300" b="1" dirty="0">
                <a:solidFill>
                  <a:srgbClr val="002060"/>
                </a:solidFill>
              </a:rPr>
              <a:t> </a:t>
            </a:r>
            <a:r>
              <a:rPr lang="en-US" sz="1300" b="1" dirty="0" err="1">
                <a:solidFill>
                  <a:srgbClr val="002060"/>
                </a:solidFill>
              </a:rPr>
              <a:t>stronę</a:t>
            </a:r>
            <a:r>
              <a:rPr lang="en-US" sz="1300" b="1" dirty="0">
                <a:solidFill>
                  <a:srgbClr val="002060"/>
                </a:solidFill>
              </a:rPr>
              <a:t> </a:t>
            </a:r>
            <a:r>
              <a:rPr lang="en-US" sz="1300" b="1" dirty="0" err="1">
                <a:solidFill>
                  <a:srgbClr val="002060"/>
                </a:solidFill>
              </a:rPr>
              <a:t>iść</a:t>
            </a:r>
            <a:r>
              <a:rPr lang="en-US" sz="1300" b="1" dirty="0">
                <a:solidFill>
                  <a:srgbClr val="002060"/>
                </a:solidFill>
              </a:rPr>
              <a:t> </a:t>
            </a:r>
            <a:r>
              <a:rPr lang="en-US" sz="1300" b="1" dirty="0" err="1">
                <a:solidFill>
                  <a:srgbClr val="002060"/>
                </a:solidFill>
              </a:rPr>
              <a:t>dalej</a:t>
            </a:r>
            <a:r>
              <a:rPr lang="en-US" sz="1300" dirty="0">
                <a:solidFill>
                  <a:srgbClr val="002060"/>
                </a:solidFill>
              </a:rPr>
              <a:t>, </a:t>
            </a:r>
            <a:r>
              <a:rPr lang="en-US" sz="1300" dirty="0" err="1">
                <a:solidFill>
                  <a:srgbClr val="002060"/>
                </a:solidFill>
              </a:rPr>
              <a:t>jaką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szkołę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lub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zawód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wybrać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i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czym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się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kierować</a:t>
            </a:r>
            <a:r>
              <a:rPr lang="en-US" sz="1300" dirty="0">
                <a:solidFill>
                  <a:srgbClr val="002060"/>
                </a:solidFill>
              </a:rPr>
              <a:t>?</a:t>
            </a:r>
          </a:p>
          <a:p>
            <a:pPr marL="285750" lvl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rgbClr val="002060"/>
                </a:solidFill>
              </a:rPr>
              <a:t>chcesz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lepiej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zrozumieć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b="1" dirty="0" err="1">
                <a:solidFill>
                  <a:srgbClr val="002060"/>
                </a:solidFill>
              </a:rPr>
              <a:t>siebie</a:t>
            </a:r>
            <a:r>
              <a:rPr lang="en-US" sz="1300" b="1" dirty="0">
                <a:solidFill>
                  <a:srgbClr val="002060"/>
                </a:solidFill>
              </a:rPr>
              <a:t> </a:t>
            </a:r>
            <a:r>
              <a:rPr lang="en-US" sz="1300" b="1" dirty="0" err="1">
                <a:solidFill>
                  <a:srgbClr val="002060"/>
                </a:solidFill>
              </a:rPr>
              <a:t>i</a:t>
            </a:r>
            <a:r>
              <a:rPr lang="en-US" sz="1300" b="1" dirty="0">
                <a:solidFill>
                  <a:srgbClr val="002060"/>
                </a:solidFill>
              </a:rPr>
              <a:t> </a:t>
            </a:r>
            <a:r>
              <a:rPr lang="en-US" sz="1300" b="1" dirty="0" err="1">
                <a:solidFill>
                  <a:srgbClr val="002060"/>
                </a:solidFill>
              </a:rPr>
              <a:t>innych</a:t>
            </a:r>
            <a:r>
              <a:rPr lang="en-US" sz="1300" dirty="0">
                <a:solidFill>
                  <a:srgbClr val="002060"/>
                </a:solidFill>
              </a:rPr>
              <a:t>?</a:t>
            </a:r>
          </a:p>
          <a:p>
            <a:pPr lvl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300" b="1" dirty="0" err="1">
                <a:solidFill>
                  <a:srgbClr val="002060"/>
                </a:solidFill>
              </a:rPr>
              <a:t>Dla</a:t>
            </a:r>
            <a:r>
              <a:rPr lang="en-US" sz="1300" b="1" dirty="0">
                <a:solidFill>
                  <a:srgbClr val="002060"/>
                </a:solidFill>
              </a:rPr>
              <a:t> </a:t>
            </a:r>
            <a:r>
              <a:rPr lang="en-US" sz="1300" b="1" dirty="0" err="1">
                <a:solidFill>
                  <a:srgbClr val="002060"/>
                </a:solidFill>
              </a:rPr>
              <a:t>kogo</a:t>
            </a:r>
            <a:r>
              <a:rPr lang="en-US" sz="1300" b="1" dirty="0">
                <a:solidFill>
                  <a:srgbClr val="002060"/>
                </a:solidFill>
              </a:rPr>
              <a:t> jest ten program?</a:t>
            </a:r>
            <a:endParaRPr lang="pl-PL" sz="1300" b="1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300" dirty="0" err="1">
                <a:solidFill>
                  <a:srgbClr val="002060"/>
                </a:solidFill>
              </a:rPr>
              <a:t>Dla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młodych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ludzi</a:t>
            </a:r>
            <a:r>
              <a:rPr lang="en-US" sz="1300" dirty="0">
                <a:solidFill>
                  <a:srgbClr val="002060"/>
                </a:solidFill>
              </a:rPr>
              <a:t> w </a:t>
            </a:r>
            <a:r>
              <a:rPr lang="en-US" sz="1300" dirty="0" err="1">
                <a:solidFill>
                  <a:srgbClr val="002060"/>
                </a:solidFill>
              </a:rPr>
              <a:t>wieku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b="1" dirty="0">
                <a:solidFill>
                  <a:srgbClr val="002060"/>
                </a:solidFill>
              </a:rPr>
              <a:t>16–19 </a:t>
            </a:r>
            <a:r>
              <a:rPr lang="en-US" sz="1300" b="1" dirty="0" err="1">
                <a:solidFill>
                  <a:srgbClr val="002060"/>
                </a:solidFill>
              </a:rPr>
              <a:t>lat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uczących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się</a:t>
            </a:r>
            <a:r>
              <a:rPr lang="en-US" sz="1300" dirty="0">
                <a:solidFill>
                  <a:srgbClr val="002060"/>
                </a:solidFill>
              </a:rPr>
              <a:t> w </a:t>
            </a:r>
            <a:r>
              <a:rPr lang="en-US" sz="1300" dirty="0" err="1">
                <a:solidFill>
                  <a:srgbClr val="002060"/>
                </a:solidFill>
              </a:rPr>
              <a:t>warszawskich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szkołach</a:t>
            </a:r>
            <a:r>
              <a:rPr lang="en-US" sz="1300" dirty="0">
                <a:solidFill>
                  <a:srgbClr val="002060"/>
                </a:solidFill>
              </a:rPr>
              <a:t>, </a:t>
            </a:r>
            <a:r>
              <a:rPr lang="en-US" sz="1300" dirty="0" err="1">
                <a:solidFill>
                  <a:srgbClr val="002060"/>
                </a:solidFill>
              </a:rPr>
              <a:t>którzy</a:t>
            </a:r>
            <a:r>
              <a:rPr lang="en-US" sz="1300" dirty="0">
                <a:solidFill>
                  <a:srgbClr val="002060"/>
                </a:solidFill>
              </a:rPr>
              <a:t>:</a:t>
            </a:r>
            <a:endParaRPr lang="pl-PL" sz="13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endParaRPr lang="en-US" sz="1300" dirty="0">
              <a:solidFill>
                <a:srgbClr val="002060"/>
              </a:solidFill>
            </a:endParaRPr>
          </a:p>
          <a:p>
            <a:pPr marL="285750" lvl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rgbClr val="002060"/>
                </a:solidFill>
              </a:rPr>
              <a:t>chcą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lepiej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poznać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siebie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i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swoje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potrzeby</a:t>
            </a:r>
            <a:endParaRPr lang="en-US" sz="1300" dirty="0">
              <a:solidFill>
                <a:srgbClr val="002060"/>
              </a:solidFill>
            </a:endParaRPr>
          </a:p>
          <a:p>
            <a:pPr marL="285750" lvl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rgbClr val="002060"/>
                </a:solidFill>
              </a:rPr>
              <a:t>chcą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zrozumieć</a:t>
            </a:r>
            <a:r>
              <a:rPr lang="en-US" sz="1300" dirty="0">
                <a:solidFill>
                  <a:srgbClr val="002060"/>
                </a:solidFill>
              </a:rPr>
              <a:t>, co ich </a:t>
            </a:r>
            <a:r>
              <a:rPr lang="en-US" sz="1300" dirty="0" err="1">
                <a:solidFill>
                  <a:srgbClr val="002060"/>
                </a:solidFill>
              </a:rPr>
              <a:t>motywuje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i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daje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energię</a:t>
            </a:r>
            <a:r>
              <a:rPr lang="en-US" sz="1300" dirty="0">
                <a:solidFill>
                  <a:srgbClr val="002060"/>
                </a:solidFill>
              </a:rPr>
              <a:t> w </a:t>
            </a:r>
            <a:r>
              <a:rPr lang="en-US" sz="1300" dirty="0" err="1">
                <a:solidFill>
                  <a:srgbClr val="002060"/>
                </a:solidFill>
              </a:rPr>
              <a:t>życiu</a:t>
            </a:r>
            <a:endParaRPr lang="en-US" sz="1300" dirty="0">
              <a:solidFill>
                <a:srgbClr val="002060"/>
              </a:solidFill>
            </a:endParaRPr>
          </a:p>
          <a:p>
            <a:pPr marL="285750" lvl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rgbClr val="002060"/>
                </a:solidFill>
              </a:rPr>
              <a:t>stoją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przed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wyborem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dalszej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drogi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edukacyjno</a:t>
            </a:r>
            <a:r>
              <a:rPr lang="en-US" sz="1300" dirty="0">
                <a:solidFill>
                  <a:srgbClr val="002060"/>
                </a:solidFill>
              </a:rPr>
              <a:t>- </a:t>
            </a:r>
            <a:r>
              <a:rPr lang="en-US" sz="1300" dirty="0" err="1">
                <a:solidFill>
                  <a:srgbClr val="002060"/>
                </a:solidFill>
              </a:rPr>
              <a:t>zawodowej</a:t>
            </a:r>
            <a:endParaRPr lang="en-US" sz="1300" dirty="0">
              <a:solidFill>
                <a:srgbClr val="002060"/>
              </a:solidFill>
            </a:endParaRPr>
          </a:p>
          <a:p>
            <a:pPr marL="285750" lvl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rgbClr val="002060"/>
                </a:solidFill>
              </a:rPr>
              <a:t>chcą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lepiej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dogadywać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się</a:t>
            </a:r>
            <a:r>
              <a:rPr lang="en-US" sz="1300" dirty="0">
                <a:solidFill>
                  <a:srgbClr val="002060"/>
                </a:solidFill>
              </a:rPr>
              <a:t> z </a:t>
            </a:r>
            <a:r>
              <a:rPr lang="en-US" sz="1300" dirty="0" err="1">
                <a:solidFill>
                  <a:srgbClr val="002060"/>
                </a:solidFill>
              </a:rPr>
              <a:t>innymi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i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poznać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nowych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ludzi</a:t>
            </a:r>
            <a:endParaRPr lang="en-US" sz="1300" dirty="0">
              <a:solidFill>
                <a:srgbClr val="002060"/>
              </a:solidFill>
            </a:endParaRPr>
          </a:p>
          <a:p>
            <a:pPr marL="285750" lvl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rgbClr val="002060"/>
                </a:solidFill>
              </a:rPr>
              <a:t>chcą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mieć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więcej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spokoju</a:t>
            </a:r>
            <a:r>
              <a:rPr lang="en-US" sz="1300" dirty="0">
                <a:solidFill>
                  <a:srgbClr val="002060"/>
                </a:solidFill>
              </a:rPr>
              <a:t> w </a:t>
            </a:r>
            <a:r>
              <a:rPr lang="en-US" sz="1300" dirty="0" err="1">
                <a:solidFill>
                  <a:srgbClr val="002060"/>
                </a:solidFill>
              </a:rPr>
              <a:t>podejmowaniu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decyzji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i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poczucie</a:t>
            </a:r>
            <a:r>
              <a:rPr lang="en-US" sz="1300" dirty="0">
                <a:solidFill>
                  <a:srgbClr val="002060"/>
                </a:solidFill>
              </a:rPr>
              <a:t>, </a:t>
            </a:r>
            <a:r>
              <a:rPr lang="en-US" sz="1300" dirty="0" err="1">
                <a:solidFill>
                  <a:srgbClr val="002060"/>
                </a:solidFill>
              </a:rPr>
              <a:t>że</a:t>
            </a:r>
            <a:r>
              <a:rPr lang="en-US" sz="1300" dirty="0">
                <a:solidFill>
                  <a:srgbClr val="002060"/>
                </a:solidFill>
              </a:rPr>
              <a:t> „to co </a:t>
            </a:r>
            <a:r>
              <a:rPr lang="en-US" sz="1300" dirty="0" err="1">
                <a:solidFill>
                  <a:srgbClr val="002060"/>
                </a:solidFill>
              </a:rPr>
              <a:t>wybieram</a:t>
            </a:r>
            <a:r>
              <a:rPr lang="en-US" sz="1300" dirty="0">
                <a:solidFill>
                  <a:srgbClr val="002060"/>
                </a:solidFill>
              </a:rPr>
              <a:t>, ma </a:t>
            </a:r>
            <a:r>
              <a:rPr lang="en-US" sz="1300" dirty="0" err="1">
                <a:solidFill>
                  <a:srgbClr val="002060"/>
                </a:solidFill>
              </a:rPr>
              <a:t>sens</a:t>
            </a:r>
            <a:r>
              <a:rPr lang="en-US" sz="1300" dirty="0">
                <a:solidFill>
                  <a:srgbClr val="002060"/>
                </a:solidFill>
              </a:rPr>
              <a:t>”</a:t>
            </a:r>
          </a:p>
          <a:p>
            <a:pPr marL="285750" lvl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FF0B6C-73E2-4B40-9280-938C14922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223541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A4F3A26-D138-695E-3F5A-9973F94265A1}"/>
              </a:ext>
            </a:extLst>
          </p:cNvPr>
          <p:cNvSpPr txBox="1"/>
          <p:nvPr/>
        </p:nvSpPr>
        <p:spPr>
          <a:xfrm>
            <a:off x="-566056" y="3406470"/>
            <a:ext cx="44828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100" dirty="0" err="1"/>
              <a:t>Webinar</a:t>
            </a:r>
            <a:r>
              <a:rPr lang="pl-PL" sz="1100" dirty="0"/>
              <a:t> o motywacji dla rodziców i młodzieży- </a:t>
            </a:r>
            <a:r>
              <a:rPr lang="pl-PL" sz="1100" b="1" dirty="0"/>
              <a:t>marzec 2026</a:t>
            </a:r>
          </a:p>
          <a:p>
            <a:pPr marL="1200150"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Konsultacja</a:t>
            </a:r>
            <a:r>
              <a:rPr lang="en-US" sz="1100" dirty="0"/>
              <a:t> </a:t>
            </a:r>
            <a:r>
              <a:rPr lang="en-US" sz="1100" dirty="0" err="1"/>
              <a:t>wstępna</a:t>
            </a:r>
            <a:r>
              <a:rPr lang="pl-PL" sz="1100" dirty="0"/>
              <a:t> do grupy – </a:t>
            </a:r>
            <a:r>
              <a:rPr lang="pl-PL" sz="1100" b="1" dirty="0"/>
              <a:t> marzec 2026</a:t>
            </a:r>
            <a:endParaRPr lang="en-US" sz="1100" b="1" dirty="0"/>
          </a:p>
          <a:p>
            <a:pPr marL="1200150"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100" dirty="0">
                <a:highlight>
                  <a:srgbClr val="FFFF00"/>
                </a:highlight>
              </a:rPr>
              <a:t>3</a:t>
            </a:r>
            <a:r>
              <a:rPr lang="en-US" sz="1100" dirty="0">
                <a:highlight>
                  <a:srgbClr val="FFFF00"/>
                </a:highlight>
              </a:rPr>
              <a:t> </a:t>
            </a:r>
            <a:r>
              <a:rPr lang="en-US" sz="1100" dirty="0" err="1">
                <a:highlight>
                  <a:srgbClr val="FFFF00"/>
                </a:highlight>
              </a:rPr>
              <a:t>spotka</a:t>
            </a:r>
            <a:r>
              <a:rPr lang="pl-PL" sz="1100" dirty="0" err="1">
                <a:highlight>
                  <a:srgbClr val="FFFF00"/>
                </a:highlight>
              </a:rPr>
              <a:t>nia</a:t>
            </a:r>
            <a:r>
              <a:rPr lang="en-US" sz="1100" dirty="0">
                <a:highlight>
                  <a:srgbClr val="FFFF00"/>
                </a:highlight>
              </a:rPr>
              <a:t> + </a:t>
            </a:r>
            <a:r>
              <a:rPr lang="en-US" sz="1100" dirty="0" err="1">
                <a:highlight>
                  <a:srgbClr val="FFFF00"/>
                </a:highlight>
              </a:rPr>
              <a:t>indywidualne</a:t>
            </a:r>
            <a:r>
              <a:rPr lang="en-US" sz="1100" dirty="0">
                <a:highlight>
                  <a:srgbClr val="FFFF00"/>
                </a:highlight>
              </a:rPr>
              <a:t> </a:t>
            </a:r>
            <a:r>
              <a:rPr lang="en-US" sz="1100" dirty="0" err="1">
                <a:highlight>
                  <a:srgbClr val="FFFF00"/>
                </a:highlight>
              </a:rPr>
              <a:t>omówienia</a:t>
            </a:r>
            <a:r>
              <a:rPr lang="en-US" sz="1100" dirty="0">
                <a:highlight>
                  <a:srgbClr val="FFFF00"/>
                </a:highlight>
              </a:rPr>
              <a:t> RSMP</a:t>
            </a:r>
            <a:r>
              <a:rPr lang="pl-PL" sz="1100" dirty="0">
                <a:highlight>
                  <a:srgbClr val="FFFF00"/>
                </a:highlight>
              </a:rPr>
              <a:t>- </a:t>
            </a:r>
            <a:r>
              <a:rPr lang="pl-PL" sz="1100" b="1" dirty="0">
                <a:highlight>
                  <a:srgbClr val="FFFF00"/>
                </a:highlight>
              </a:rPr>
              <a:t>kwiecień-maj 2026</a:t>
            </a:r>
            <a:endParaRPr lang="en-US" sz="1100" b="1" dirty="0">
              <a:highlight>
                <a:srgbClr val="FFFF00"/>
              </a:highlight>
            </a:endParaRPr>
          </a:p>
          <a:p>
            <a:pPr marL="1657350" lvl="3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highlight>
                  <a:srgbClr val="FFFF00"/>
                </a:highlight>
              </a:rPr>
              <a:t>Grupa 6-8 </a:t>
            </a:r>
            <a:r>
              <a:rPr lang="en-US" sz="1100" dirty="0" err="1">
                <a:highlight>
                  <a:srgbClr val="FFFF00"/>
                </a:highlight>
              </a:rPr>
              <a:t>osób</a:t>
            </a:r>
            <a:endParaRPr lang="en-US" sz="1100" dirty="0">
              <a:highlight>
                <a:srgbClr val="FFFF00"/>
              </a:highlight>
            </a:endParaRPr>
          </a:p>
          <a:p>
            <a:pPr marL="1657350" lvl="3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highlight>
                  <a:srgbClr val="FFFF00"/>
                </a:highlight>
              </a:rPr>
              <a:t>Wtorki</a:t>
            </a:r>
            <a:r>
              <a:rPr lang="en-US" sz="1100" dirty="0">
                <a:highlight>
                  <a:srgbClr val="FFFF00"/>
                </a:highlight>
              </a:rPr>
              <a:t> </a:t>
            </a:r>
            <a:r>
              <a:rPr lang="pl-PL" sz="1100" dirty="0">
                <a:highlight>
                  <a:srgbClr val="FFFF00"/>
                </a:highlight>
              </a:rPr>
              <a:t>15.30/</a:t>
            </a:r>
            <a:r>
              <a:rPr lang="en-US" sz="1100" dirty="0">
                <a:highlight>
                  <a:srgbClr val="FFFF00"/>
                </a:highlight>
              </a:rPr>
              <a:t>16.00-1</a:t>
            </a:r>
            <a:r>
              <a:rPr lang="pl-PL" sz="1100" dirty="0">
                <a:highlight>
                  <a:srgbClr val="FFFF00"/>
                </a:highlight>
              </a:rPr>
              <a:t>8</a:t>
            </a:r>
            <a:r>
              <a:rPr lang="en-US" sz="1100" dirty="0">
                <a:highlight>
                  <a:srgbClr val="FFFF00"/>
                </a:highlight>
              </a:rPr>
              <a:t>.00</a:t>
            </a:r>
            <a:r>
              <a:rPr lang="pl-PL" sz="1100" dirty="0">
                <a:highlight>
                  <a:srgbClr val="FFFF00"/>
                </a:highlight>
              </a:rPr>
              <a:t>/18.30</a:t>
            </a:r>
            <a:endParaRPr lang="en-US" sz="1100" dirty="0">
              <a:highlight>
                <a:srgbClr val="FFFF00"/>
              </a:highlight>
            </a:endParaRPr>
          </a:p>
          <a:p>
            <a:pPr marL="1200150"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100" dirty="0"/>
              <a:t>Możliwość edycji jesiennej - zobaczymy</a:t>
            </a:r>
            <a:endParaRPr lang="en-US" sz="1100" dirty="0"/>
          </a:p>
          <a:p>
            <a:endParaRPr lang="pl-PL" dirty="0"/>
          </a:p>
        </p:txBody>
      </p:sp>
      <p:pic>
        <p:nvPicPr>
          <p:cNvPr id="6" name="Obraz 5" descr="Dwoje turystów pieszych wiwatujących na skale w krajobrazie wysokogórskim">
            <a:extLst>
              <a:ext uri="{FF2B5EF4-FFF2-40B4-BE49-F238E27FC236}">
                <a16:creationId xmlns:a16="http://schemas.microsoft.com/office/drawing/2014/main" id="{8C2CA685-4C97-9F87-600C-1F56D21AA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99" y="723900"/>
            <a:ext cx="3309596" cy="220909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BA53D8C-886F-91C7-55C1-6BE87A696D0B}"/>
              </a:ext>
            </a:extLst>
          </p:cNvPr>
          <p:cNvSpPr txBox="1"/>
          <p:nvPr/>
        </p:nvSpPr>
        <p:spPr>
          <a:xfrm>
            <a:off x="607199" y="5591684"/>
            <a:ext cx="314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Zapisy w Recepcji</a:t>
            </a:r>
          </a:p>
        </p:txBody>
      </p:sp>
    </p:spTree>
    <p:extLst>
      <p:ext uri="{BB962C8B-B14F-4D97-AF65-F5344CB8AC3E}">
        <p14:creationId xmlns:p14="http://schemas.microsoft.com/office/powerpoint/2010/main" val="17908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urządzenie, kompas, Przyrząd pomiarowy, w pomieszczeniu">
            <a:extLst>
              <a:ext uri="{FF2B5EF4-FFF2-40B4-BE49-F238E27FC236}">
                <a16:creationId xmlns:a16="http://schemas.microsoft.com/office/drawing/2014/main" id="{7B842AE8-A173-9C3A-BDF5-6A5AE550C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192" t="776" b="8315"/>
          <a:stretch>
            <a:fillRect/>
          </a:stretch>
        </p:blipFill>
        <p:spPr>
          <a:xfrm>
            <a:off x="293531" y="10"/>
            <a:ext cx="11898468" cy="66928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FBAAD93-7DE6-47D1-3609-446AE138A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507179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2A88F8-3BA9-13C0-D7A7-1063D3413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736" y="908651"/>
            <a:ext cx="4754880" cy="41717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/>
              <a:t>Zapraszam!</a:t>
            </a:r>
            <a:br>
              <a:rPr lang="en-US" sz="6000"/>
            </a:br>
            <a:endParaRPr lang="en-US" sz="60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236859-7780-1451-40B8-74A77E27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62326" y="727509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E766642-CE22-CDF1-61A2-02923A1CE6DD}"/>
              </a:ext>
            </a:extLst>
          </p:cNvPr>
          <p:cNvSpPr txBox="1"/>
          <p:nvPr/>
        </p:nvSpPr>
        <p:spPr>
          <a:xfrm>
            <a:off x="9989747" y="6657945"/>
            <a:ext cx="2202252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www.psychowiedza.com/2014/03/wartosci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0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426</Words>
  <Application>Microsoft Office PowerPoint</Application>
  <PresentationFormat>Panoramiczny</PresentationFormat>
  <Paragraphs>54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Calisto MT</vt:lpstr>
      <vt:lpstr>Neue Haas Grotesk Text Pro</vt:lpstr>
      <vt:lpstr>Univers Condensed</vt:lpstr>
      <vt:lpstr>ChronicleVTI</vt:lpstr>
      <vt:lpstr>Nie jesteś sam </vt:lpstr>
      <vt:lpstr>Prezentacja programu PowerPoint</vt:lpstr>
      <vt:lpstr>Grupa dla młodzieżY </vt:lpstr>
      <vt:lpstr>Koncepcja motywacji prof. Stevena Reissa</vt:lpstr>
      <vt:lpstr>Prezentacja programu PowerPoint</vt:lpstr>
      <vt:lpstr>Prezentacja programu PowerPoint</vt:lpstr>
      <vt:lpstr>Zapraszam!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Agnieszka Zaremba</dc:creator>
  <cp:lastModifiedBy>Agnieszka Zaremba</cp:lastModifiedBy>
  <cp:revision>6</cp:revision>
  <dcterms:created xsi:type="dcterms:W3CDTF">2026-02-03T17:15:08Z</dcterms:created>
  <dcterms:modified xsi:type="dcterms:W3CDTF">2026-02-10T16:07:59Z</dcterms:modified>
</cp:coreProperties>
</file>